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68" r:id="rId2"/>
    <p:sldId id="257" r:id="rId3"/>
    <p:sldId id="275" r:id="rId4"/>
    <p:sldId id="284" r:id="rId5"/>
    <p:sldId id="285" r:id="rId6"/>
    <p:sldId id="286" r:id="rId7"/>
    <p:sldId id="287" r:id="rId8"/>
    <p:sldId id="288" r:id="rId9"/>
    <p:sldId id="289" r:id="rId10"/>
    <p:sldId id="263" r:id="rId11"/>
  </p:sldIdLst>
  <p:sldSz cx="9144000" cy="6858000" type="screen4x3"/>
  <p:notesSz cx="6858000" cy="9144000"/>
  <p:embeddedFontLst>
    <p:embeddedFont>
      <p:font typeface="微软雅黑" panose="020B0503020204020204" pitchFamily="34" charset="-122"/>
      <p:regular r:id="rId13"/>
      <p:bold r:id="rId14"/>
    </p:embeddedFon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Lst>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45F"/>
    <a:srgbClr val="5EB6E8"/>
    <a:srgbClr val="62C5DC"/>
    <a:srgbClr val="466E8C"/>
    <a:srgbClr val="7BA9CA"/>
    <a:srgbClr val="F2F2F2"/>
    <a:srgbClr val="508EFF"/>
    <a:srgbClr val="BB9F7A"/>
    <a:srgbClr val="649788"/>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1" autoAdjust="0"/>
    <p:restoredTop sz="96318" autoAdjust="0"/>
  </p:normalViewPr>
  <p:slideViewPr>
    <p:cSldViewPr snapToGrid="0" showGuides="1">
      <p:cViewPr varScale="1">
        <p:scale>
          <a:sx n="102" d="100"/>
          <a:sy n="102" d="100"/>
        </p:scale>
        <p:origin x="-1080"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13160-C854-4C5D-BE71-81B558B8483F}" type="datetimeFigureOut">
              <a:rPr lang="zh-CN" altLang="en-US" smtClean="0"/>
              <a:t>2019/8/22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A2FEA-6412-488D-BE65-011F74FA7FE4}" type="slidenum">
              <a:rPr lang="zh-CN" altLang="en-US" smtClean="0"/>
              <a:t>‹#›</a:t>
            </a:fld>
            <a:endParaRPr lang="zh-CN" altLang="en-US"/>
          </a:p>
        </p:txBody>
      </p:sp>
    </p:spTree>
    <p:extLst>
      <p:ext uri="{BB962C8B-B14F-4D97-AF65-F5344CB8AC3E}">
        <p14:creationId xmlns:p14="http://schemas.microsoft.com/office/powerpoint/2010/main" val="1857431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BA2FEA-6412-488D-BE65-011F74FA7FE4}"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4110C6A-1790-43CC-A551-D863ABA54688}" type="datetimeFigureOut">
              <a:rPr lang="zh-CN" altLang="en-US" smtClean="0"/>
              <a:t>2019/8/22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4110C6A-1790-43CC-A551-D863ABA54688}" type="datetimeFigureOut">
              <a:rPr lang="zh-CN" altLang="en-US" smtClean="0"/>
              <a:t>2019/8/22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6" name="矩形 5"/>
          <p:cNvSpPr/>
          <p:nvPr userDrawn="1"/>
        </p:nvSpPr>
        <p:spPr>
          <a:xfrm>
            <a:off x="-122464" y="5743939"/>
            <a:ext cx="1538459" cy="1455746"/>
          </a:xfrm>
          <a:prstGeom prst="rect">
            <a:avLst/>
          </a:prstGeom>
          <a:blipFill>
            <a:blip r:embed="rId2" cstate="print">
              <a:alphaModFix amt="8000"/>
              <a:lum bright="70000" contrast="-7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5 - 副本"/>
          <p:cNvPicPr>
            <a:picLocks noChangeAspect="1"/>
          </p:cNvPicPr>
          <p:nvPr userDrawn="1"/>
        </p:nvPicPr>
        <p:blipFill>
          <a:blip r:embed="rId3" cstate="print"/>
          <a:stretch>
            <a:fillRect/>
          </a:stretch>
        </p:blipFill>
        <p:spPr>
          <a:xfrm>
            <a:off x="6813550" y="4735195"/>
            <a:ext cx="2674620" cy="25120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4110C6A-1790-43CC-A551-D863ABA54688}" type="datetimeFigureOut">
              <a:rPr lang="zh-CN" altLang="en-US" smtClean="0"/>
              <a:t>2019/8/22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4110C6A-1790-43CC-A551-D863ABA54688}" type="datetimeFigureOut">
              <a:rPr lang="zh-CN" altLang="en-US" smtClean="0"/>
              <a:t>2019/8/22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4110C6A-1790-43CC-A551-D863ABA54688}" type="datetimeFigureOut">
              <a:rPr lang="zh-CN" altLang="en-US" smtClean="0"/>
              <a:t>2019/8/22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10C6A-1790-43CC-A551-D863ABA54688}" type="datetimeFigureOut">
              <a:rPr lang="zh-CN" altLang="en-US" smtClean="0"/>
              <a:t>2019/8/22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E7BAD4-E04C-445F-81CE-722F526F02A1}" type="slidenum">
              <a:rPr lang="zh-CN" altLang="en-US" smtClean="0"/>
              <a:t>‹#›</a:t>
            </a:fld>
            <a:endParaRPr lang="zh-CN" altLang="en-US"/>
          </a:p>
        </p:txBody>
      </p:sp>
      <p:pic>
        <p:nvPicPr>
          <p:cNvPr id="11" name="图片 10" descr="图片5 - 副本"/>
          <p:cNvPicPr>
            <a:picLocks noChangeAspect="1"/>
          </p:cNvPicPr>
          <p:nvPr userDrawn="1"/>
        </p:nvPicPr>
        <p:blipFill>
          <a:blip r:embed="rId2" cstate="print"/>
          <a:stretch>
            <a:fillRect/>
          </a:stretch>
        </p:blipFill>
        <p:spPr>
          <a:xfrm>
            <a:off x="6813550" y="4735195"/>
            <a:ext cx="2674620" cy="25120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110C6A-1790-43CC-A551-D863ABA54688}" type="datetimeFigureOut">
              <a:rPr lang="zh-CN" altLang="en-US" smtClean="0"/>
              <a:t>2019/8/22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110C6A-1790-43CC-A551-D863ABA54688}" type="datetimeFigureOut">
              <a:rPr lang="zh-CN" altLang="en-US" smtClean="0"/>
              <a:t>2019/8/22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7BAD4-E04C-445F-81CE-722F526F02A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10C6A-1790-43CC-A551-D863ABA54688}" type="datetimeFigureOut">
              <a:rPr lang="zh-CN" altLang="en-US" smtClean="0"/>
              <a:t>2019/8/22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7BAD4-E04C-445F-81CE-722F526F02A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019人教音像社\信息技术\设计图【待补充】\图片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5" y="-61612"/>
            <a:ext cx="9401398" cy="696035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675" y="21050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904997" y="2330635"/>
            <a:ext cx="5334004" cy="707886"/>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gn="dist"/>
            <a:r>
              <a:rPr lang="zh-CN" altLang="en-US" dirty="0">
                <a:solidFill>
                  <a:schemeClr val="bg1"/>
                </a:solidFill>
                <a:effectLst/>
              </a:rPr>
              <a:t>谢谢观看</a:t>
            </a:r>
          </a:p>
        </p:txBody>
      </p:sp>
      <p:sp>
        <p:nvSpPr>
          <p:cNvPr id="10" name="文本框 9"/>
          <p:cNvSpPr txBox="1"/>
          <p:nvPr/>
        </p:nvSpPr>
        <p:spPr>
          <a:xfrm>
            <a:off x="1904997" y="3103556"/>
            <a:ext cx="5334004" cy="400110"/>
          </a:xfrm>
          <a:prstGeom prst="rect">
            <a:avLst/>
          </a:prstGeom>
          <a:noFill/>
        </p:spPr>
        <p:txBody>
          <a:bodyPr wrap="square" rtlCol="0">
            <a:spAutoFit/>
          </a:bodyPr>
          <a:lstStyle>
            <a:defPPr>
              <a:defRPr lang="zh-CN"/>
            </a:defPPr>
            <a:lvl1pPr algn="dist">
              <a:defRPr sz="4000" b="1" ker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r>
              <a:rPr lang="en-US" altLang="zh-CN" sz="2000" dirty="0">
                <a:effectLst/>
              </a:rPr>
              <a:t>Thanks  for  watching</a:t>
            </a:r>
            <a:endParaRPr lang="zh-CN" altLang="en-US" sz="2000" dirty="0">
              <a:effectLst/>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5" y="2562225"/>
            <a:ext cx="9334500" cy="1704975"/>
          </a:xfrm>
          <a:prstGeom prst="rect">
            <a:avLst/>
          </a:prstGeom>
          <a:solidFill>
            <a:srgbClr val="62C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339213" y="3060769"/>
            <a:ext cx="6522723" cy="70675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gn="ctr"/>
            <a:r>
              <a:rPr lang="en-US" altLang="zh-CN" dirty="0">
                <a:solidFill>
                  <a:schemeClr val="bg1"/>
                </a:solidFill>
                <a:effectLst/>
              </a:rPr>
              <a:t>3.4 </a:t>
            </a:r>
            <a:r>
              <a:rPr lang="zh-CN" altLang="en-US" dirty="0">
                <a:solidFill>
                  <a:schemeClr val="bg1"/>
                </a:solidFill>
                <a:effectLst/>
              </a:rPr>
              <a:t>数据分析报告与应用</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659" y="6206704"/>
            <a:ext cx="2635423" cy="31265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872" y="6171070"/>
            <a:ext cx="2615134" cy="3482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285749" y="184280"/>
            <a:ext cx="672990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cs typeface="+mj-cs"/>
              </a:rPr>
              <a:t>3.4 </a:t>
            </a:r>
            <a:r>
              <a:rPr lang="zh-CN" altLang="en-US" sz="4000" b="1" kern="0" dirty="0">
                <a:solidFill>
                  <a:srgbClr val="466E8C"/>
                </a:solidFill>
                <a:latin typeface="楷体_GB2312" panose="02010609030101010101" pitchFamily="49" charset="-122"/>
                <a:ea typeface="楷体_GB2312" panose="02010609030101010101" pitchFamily="49" charset="-122"/>
                <a:cs typeface="+mj-cs"/>
              </a:rPr>
              <a:t>数据分析报告与应用</a:t>
            </a:r>
          </a:p>
        </p:txBody>
      </p:sp>
      <p:sp>
        <p:nvSpPr>
          <p:cNvPr id="5" name="文本框 4"/>
          <p:cNvSpPr txBox="1"/>
          <p:nvPr/>
        </p:nvSpPr>
        <p:spPr>
          <a:xfrm>
            <a:off x="888815" y="1047501"/>
            <a:ext cx="7602866" cy="830997"/>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相关数据表分析</a:t>
            </a:r>
            <a:r>
              <a:rPr lang="en-US" altLang="zh-CN" sz="3200" dirty="0">
                <a:solidFill>
                  <a:srgbClr val="466E8C"/>
                </a:solidFill>
                <a:effectLst/>
              </a:rPr>
              <a:t>:</a:t>
            </a:r>
            <a:r>
              <a:rPr lang="zh-CN" altLang="en-US" sz="3200" dirty="0">
                <a:solidFill>
                  <a:srgbClr val="466E8C"/>
                </a:solidFill>
                <a:effectLst/>
              </a:rPr>
              <a:t>这些数据代表什么含义？</a:t>
            </a:r>
          </a:p>
        </p:txBody>
      </p:sp>
      <p:sp>
        <p:nvSpPr>
          <p:cNvPr id="7" name="等腰三角形 8"/>
          <p:cNvSpPr/>
          <p:nvPr/>
        </p:nvSpPr>
        <p:spPr>
          <a:xfrm rot="5400000">
            <a:off x="508266" y="1404476"/>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pic>
        <p:nvPicPr>
          <p:cNvPr id="3" name="图片 2" descr="P020190712367491790851"/>
          <p:cNvPicPr>
            <a:picLocks noChangeAspect="1"/>
          </p:cNvPicPr>
          <p:nvPr/>
        </p:nvPicPr>
        <p:blipFill>
          <a:blip r:embed="rId3"/>
          <a:srcRect t="5575"/>
          <a:stretch>
            <a:fillRect/>
          </a:stretch>
        </p:blipFill>
        <p:spPr>
          <a:xfrm>
            <a:off x="795655" y="1878965"/>
            <a:ext cx="3556635" cy="4846955"/>
          </a:xfrm>
          <a:prstGeom prst="rect">
            <a:avLst/>
          </a:prstGeom>
        </p:spPr>
      </p:pic>
      <p:pic>
        <p:nvPicPr>
          <p:cNvPr id="6" name="图片 5" descr="2"/>
          <p:cNvPicPr>
            <a:picLocks noChangeAspect="1"/>
          </p:cNvPicPr>
          <p:nvPr/>
        </p:nvPicPr>
        <p:blipFill>
          <a:blip r:embed="rId4"/>
          <a:srcRect t="6108"/>
          <a:stretch>
            <a:fillRect/>
          </a:stretch>
        </p:blipFill>
        <p:spPr>
          <a:xfrm>
            <a:off x="5081270" y="1878330"/>
            <a:ext cx="3168015" cy="48475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285749" y="184280"/>
            <a:ext cx="672990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cs typeface="+mj-cs"/>
              </a:rPr>
              <a:t>3.4 </a:t>
            </a:r>
            <a:r>
              <a:rPr lang="zh-CN" altLang="en-US" sz="4000" b="1" kern="0" dirty="0">
                <a:solidFill>
                  <a:srgbClr val="466E8C"/>
                </a:solidFill>
                <a:latin typeface="楷体_GB2312" panose="02010609030101010101" pitchFamily="49" charset="-122"/>
                <a:ea typeface="楷体_GB2312" panose="02010609030101010101" pitchFamily="49" charset="-122"/>
                <a:cs typeface="+mj-cs"/>
              </a:rPr>
              <a:t>数据分析报告与应用</a:t>
            </a:r>
          </a:p>
        </p:txBody>
      </p:sp>
      <p:sp>
        <p:nvSpPr>
          <p:cNvPr id="5" name="文本框 4"/>
          <p:cNvSpPr txBox="1"/>
          <p:nvPr/>
        </p:nvSpPr>
        <p:spPr>
          <a:xfrm>
            <a:off x="888815" y="1047501"/>
            <a:ext cx="7602866" cy="1274195"/>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20000"/>
              </a:lnSpc>
            </a:pPr>
            <a:r>
              <a:rPr lang="zh-CN" altLang="en-US" sz="3200" dirty="0">
                <a:solidFill>
                  <a:srgbClr val="466E8C"/>
                </a:solidFill>
                <a:effectLst/>
              </a:rPr>
              <a:t>相关数据表分析：用什么方式，让我们每个人都能看得懂这些数据呢？</a:t>
            </a:r>
          </a:p>
        </p:txBody>
      </p:sp>
      <p:sp>
        <p:nvSpPr>
          <p:cNvPr id="7" name="等腰三角形 8"/>
          <p:cNvSpPr/>
          <p:nvPr/>
        </p:nvSpPr>
        <p:spPr>
          <a:xfrm rot="5400000">
            <a:off x="508266" y="1404476"/>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pic>
        <p:nvPicPr>
          <p:cNvPr id="41" name="图片 40" descr="3.jpg"/>
          <p:cNvPicPr>
            <a:picLocks noChangeAspect="1"/>
          </p:cNvPicPr>
          <p:nvPr/>
        </p:nvPicPr>
        <p:blipFill>
          <a:blip r:embed="rId2" cstate="print"/>
          <a:stretch>
            <a:fillRect/>
          </a:stretch>
        </p:blipFill>
        <p:spPr>
          <a:xfrm>
            <a:off x="4448175" y="3032125"/>
            <a:ext cx="3994785" cy="2576830"/>
          </a:xfrm>
          <a:prstGeom prst="rect">
            <a:avLst/>
          </a:prstGeom>
        </p:spPr>
      </p:pic>
      <p:pic>
        <p:nvPicPr>
          <p:cNvPr id="3" name="图片 2" descr="3"/>
          <p:cNvPicPr>
            <a:picLocks noChangeAspect="1"/>
          </p:cNvPicPr>
          <p:nvPr/>
        </p:nvPicPr>
        <p:blipFill>
          <a:blip r:embed="rId3"/>
          <a:srcRect t="3994" b="9878"/>
          <a:stretch>
            <a:fillRect/>
          </a:stretch>
        </p:blipFill>
        <p:spPr>
          <a:xfrm>
            <a:off x="1056640" y="2256790"/>
            <a:ext cx="3134360" cy="44665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285749" y="184280"/>
            <a:ext cx="672990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cs typeface="+mj-cs"/>
              </a:rPr>
              <a:t>3.4 </a:t>
            </a:r>
            <a:r>
              <a:rPr lang="zh-CN" altLang="en-US" sz="4000" b="1" kern="0" dirty="0">
                <a:solidFill>
                  <a:srgbClr val="466E8C"/>
                </a:solidFill>
                <a:latin typeface="楷体_GB2312" panose="02010609030101010101" pitchFamily="49" charset="-122"/>
                <a:ea typeface="楷体_GB2312" panose="02010609030101010101" pitchFamily="49" charset="-122"/>
                <a:cs typeface="+mj-cs"/>
              </a:rPr>
              <a:t>数据分析报告与应用</a:t>
            </a:r>
          </a:p>
        </p:txBody>
      </p:sp>
      <p:sp>
        <p:nvSpPr>
          <p:cNvPr id="40" name="任意多边形 16"/>
          <p:cNvSpPr/>
          <p:nvPr/>
        </p:nvSpPr>
        <p:spPr>
          <a:xfrm rot="10800000" flipH="1">
            <a:off x="232996" y="2217523"/>
            <a:ext cx="8678007" cy="379943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995423" y="3233949"/>
            <a:ext cx="7153154" cy="1198880"/>
          </a:xfrm>
          <a:prstGeom prst="rect">
            <a:avLst/>
          </a:prstGeom>
        </p:spPr>
        <p:txBody>
          <a:bodyPr wrap="square">
            <a:spAutoFit/>
          </a:bodyPr>
          <a:lstStyle/>
          <a:p>
            <a:pPr>
              <a:lnSpc>
                <a:spcPct val="120000"/>
              </a:lnSpc>
              <a:spcAft>
                <a:spcPts val="1000"/>
              </a:spcAft>
            </a:pPr>
            <a:r>
              <a:rPr lang="zh-CN" altLang="en-US" sz="2000" b="1" dirty="0">
                <a:ea typeface="楷体_GB2312" panose="02010609030101010101" pitchFamily="49" charset="-122"/>
              </a:rPr>
              <a:t>　　</a:t>
            </a:r>
            <a:r>
              <a:rPr lang="zh-CN" altLang="zh-CN" sz="2000" b="1" dirty="0">
                <a:ea typeface="楷体_GB2312" panose="02010609030101010101" pitchFamily="49" charset="-122"/>
              </a:rPr>
              <a:t>数据分析报告不仅是对整个数据处理全过程的总结与展示，更能为决策提供参考。通过数据分析报告，将分析结果、可行性建议以及其他有价值的信息传递给使用者。</a:t>
            </a:r>
            <a:endParaRPr lang="zh-CN" altLang="en-US" sz="2000" b="1" dirty="0">
              <a:ea typeface="楷体_GB2312" panose="0201060903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285749" y="184280"/>
            <a:ext cx="672990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cs typeface="+mj-cs"/>
              </a:rPr>
              <a:t>3.4 </a:t>
            </a:r>
            <a:r>
              <a:rPr lang="zh-CN" altLang="en-US" sz="4000" b="1" kern="0" dirty="0">
                <a:solidFill>
                  <a:srgbClr val="466E8C"/>
                </a:solidFill>
                <a:latin typeface="楷体_GB2312" panose="02010609030101010101" pitchFamily="49" charset="-122"/>
                <a:ea typeface="楷体_GB2312" panose="02010609030101010101" pitchFamily="49" charset="-122"/>
                <a:cs typeface="+mj-cs"/>
              </a:rPr>
              <a:t>数据分析报告与应用</a:t>
            </a:r>
          </a:p>
        </p:txBody>
      </p:sp>
      <p:sp>
        <p:nvSpPr>
          <p:cNvPr id="40" name="任意多边形 16"/>
          <p:cNvSpPr/>
          <p:nvPr/>
        </p:nvSpPr>
        <p:spPr>
          <a:xfrm rot="10800000" flipH="1">
            <a:off x="232996" y="2217523"/>
            <a:ext cx="8678007" cy="379943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782955" y="3216910"/>
            <a:ext cx="7578725" cy="1327150"/>
          </a:xfrm>
          <a:prstGeom prst="rect">
            <a:avLst/>
          </a:prstGeom>
        </p:spPr>
        <p:txBody>
          <a:bodyPr wrap="square">
            <a:spAutoFit/>
          </a:bodyPr>
          <a:lstStyle/>
          <a:p>
            <a:pPr>
              <a:lnSpc>
                <a:spcPct val="120000"/>
              </a:lnSpc>
              <a:spcAft>
                <a:spcPts val="1000"/>
              </a:spcAft>
            </a:pPr>
            <a:r>
              <a:rPr lang="zh-CN" altLang="en-US" sz="2000" b="1" dirty="0">
                <a:ea typeface="楷体_GB2312" panose="02010609030101010101" pitchFamily="49" charset="-122"/>
              </a:rPr>
              <a:t>　　体验探索一：请同学们访问国家水利部网站，查阅网站中数据报告。</a:t>
            </a:r>
          </a:p>
          <a:p>
            <a:pPr>
              <a:lnSpc>
                <a:spcPct val="120000"/>
              </a:lnSpc>
              <a:spcAft>
                <a:spcPts val="1000"/>
              </a:spcAft>
            </a:pPr>
            <a:r>
              <a:rPr lang="zh-CN" altLang="en-US" sz="2000" b="1" dirty="0">
                <a:ea typeface="楷体_GB2312" panose="02010609030101010101" pitchFamily="49" charset="-122"/>
              </a:rPr>
              <a:t>        小组同学合作探究：你认为数据分析报告应该包含哪些内容？</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285749" y="184280"/>
            <a:ext cx="672990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cs typeface="+mj-cs"/>
              </a:rPr>
              <a:t>3.4 </a:t>
            </a:r>
            <a:r>
              <a:rPr lang="zh-CN" altLang="en-US" sz="4000" b="1" kern="0" dirty="0">
                <a:solidFill>
                  <a:srgbClr val="466E8C"/>
                </a:solidFill>
                <a:latin typeface="楷体_GB2312" panose="02010609030101010101" pitchFamily="49" charset="-122"/>
                <a:ea typeface="楷体_GB2312" panose="02010609030101010101" pitchFamily="49" charset="-122"/>
                <a:cs typeface="+mj-cs"/>
              </a:rPr>
              <a:t>数据分析报告与应用</a:t>
            </a:r>
          </a:p>
        </p:txBody>
      </p:sp>
      <p:sp>
        <p:nvSpPr>
          <p:cNvPr id="40" name="任意多边形 16"/>
          <p:cNvSpPr/>
          <p:nvPr/>
        </p:nvSpPr>
        <p:spPr>
          <a:xfrm rot="10800000" flipH="1">
            <a:off x="232996" y="1967695"/>
            <a:ext cx="8678007" cy="4676172"/>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箭头连接符 6"/>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文本框 4"/>
          <p:cNvSpPr txBox="1"/>
          <p:nvPr/>
        </p:nvSpPr>
        <p:spPr>
          <a:xfrm>
            <a:off x="888815" y="1047501"/>
            <a:ext cx="7602866" cy="715581"/>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数据分析报告的基本组成部分</a:t>
            </a:r>
          </a:p>
        </p:txBody>
      </p:sp>
      <p:sp>
        <p:nvSpPr>
          <p:cNvPr id="9" name="等腰三角形 8"/>
          <p:cNvSpPr/>
          <p:nvPr/>
        </p:nvSpPr>
        <p:spPr>
          <a:xfrm rot="5400000">
            <a:off x="508266" y="1404476"/>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pic>
        <p:nvPicPr>
          <p:cNvPr id="2" name="图片 1"/>
          <p:cNvPicPr>
            <a:picLocks noChangeAspect="1"/>
          </p:cNvPicPr>
          <p:nvPr/>
        </p:nvPicPr>
        <p:blipFill>
          <a:blip r:embed="rId2" cstate="print"/>
          <a:stretch>
            <a:fillRect/>
          </a:stretch>
        </p:blipFill>
        <p:spPr>
          <a:xfrm>
            <a:off x="2041525" y="2082165"/>
            <a:ext cx="5061585" cy="41929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285749" y="184280"/>
            <a:ext cx="672990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cs typeface="+mj-cs"/>
              </a:rPr>
              <a:t>3.4 </a:t>
            </a:r>
            <a:r>
              <a:rPr lang="zh-CN" altLang="en-US" sz="4000" b="1" kern="0" dirty="0">
                <a:solidFill>
                  <a:srgbClr val="466E8C"/>
                </a:solidFill>
                <a:latin typeface="楷体_GB2312" panose="02010609030101010101" pitchFamily="49" charset="-122"/>
                <a:ea typeface="楷体_GB2312" panose="02010609030101010101" pitchFamily="49" charset="-122"/>
                <a:cs typeface="+mj-cs"/>
              </a:rPr>
              <a:t>数据分析报告与应用</a:t>
            </a:r>
          </a:p>
        </p:txBody>
      </p:sp>
      <p:sp>
        <p:nvSpPr>
          <p:cNvPr id="40" name="任意多边形 16"/>
          <p:cNvSpPr/>
          <p:nvPr/>
        </p:nvSpPr>
        <p:spPr>
          <a:xfrm rot="10800000" flipH="1">
            <a:off x="232996" y="2217523"/>
            <a:ext cx="8678007" cy="379943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995423" y="2557574"/>
            <a:ext cx="7153154" cy="2933065"/>
          </a:xfrm>
          <a:prstGeom prst="rect">
            <a:avLst/>
          </a:prstGeom>
        </p:spPr>
        <p:txBody>
          <a:bodyPr wrap="square">
            <a:spAutoFit/>
          </a:bodyPr>
          <a:lstStyle/>
          <a:p>
            <a:pPr algn="just">
              <a:lnSpc>
                <a:spcPct val="120000"/>
              </a:lnSpc>
              <a:spcAft>
                <a:spcPts val="1000"/>
              </a:spcAft>
            </a:pPr>
            <a:r>
              <a:rPr lang="zh-CN" altLang="en-US" sz="2000" b="1" dirty="0">
                <a:ea typeface="楷体_GB2312" panose="02010609030101010101" pitchFamily="49" charset="-122"/>
              </a:rPr>
              <a:t>　　体验探索二：假期小明邀请朋友来北京旅游，为了做好接待，小明除了要提前安排朋友的食宿出行、游览观光等活动，还需要了解各方面的信息，制订出行计划。</a:t>
            </a:r>
          </a:p>
          <a:p>
            <a:pPr algn="just">
              <a:lnSpc>
                <a:spcPct val="120000"/>
              </a:lnSpc>
              <a:spcAft>
                <a:spcPts val="1000"/>
              </a:spcAft>
            </a:pPr>
            <a:r>
              <a:rPr lang="zh-CN" altLang="en-US" sz="2000" b="1" dirty="0">
                <a:ea typeface="楷体_GB2312" panose="02010609030101010101" pitchFamily="49" charset="-122"/>
              </a:rPr>
              <a:t>　　请小组同学浏览北京市政务数据资源网，帮助小明完成</a:t>
            </a:r>
            <a:r>
              <a:rPr lang="zh-CN" altLang="en-US" sz="2000" b="1" dirty="0">
                <a:ea typeface="楷体_GB2312" panose="02010609030101010101" pitchFamily="49" charset="-122"/>
                <a:sym typeface="+mn-ea"/>
              </a:rPr>
              <a:t>“</a:t>
            </a:r>
            <a:r>
              <a:rPr lang="zh-CN" altLang="en-US" sz="2000" b="1" dirty="0">
                <a:ea typeface="楷体_GB2312" panose="02010609030101010101" pitchFamily="49" charset="-122"/>
              </a:rPr>
              <a:t>数据应用记录</a:t>
            </a:r>
            <a:r>
              <a:rPr lang="zh-CN" altLang="en-US" sz="2000" b="1" dirty="0">
                <a:ea typeface="楷体_GB2312" panose="02010609030101010101" pitchFamily="49" charset="-122"/>
                <a:sym typeface="+mn-ea"/>
              </a:rPr>
              <a:t>”</a:t>
            </a:r>
            <a:r>
              <a:rPr lang="zh-CN" altLang="en-US" sz="2000" b="1" dirty="0">
                <a:ea typeface="楷体_GB2312" panose="02010609030101010101" pitchFamily="49" charset="-122"/>
              </a:rPr>
              <a:t>表（教科书第</a:t>
            </a:r>
            <a:r>
              <a:rPr lang="en-US" altLang="zh-CN" sz="2000" b="1" dirty="0">
                <a:ea typeface="楷体_GB2312" panose="02010609030101010101" pitchFamily="49" charset="-122"/>
              </a:rPr>
              <a:t>128</a:t>
            </a:r>
            <a:r>
              <a:rPr lang="zh-CN" altLang="en-US" sz="2000" b="1" dirty="0">
                <a:ea typeface="楷体_GB2312" panose="02010609030101010101" pitchFamily="49" charset="-122"/>
              </a:rPr>
              <a:t>页）</a:t>
            </a:r>
            <a:r>
              <a:rPr lang="en-US" altLang="zh-CN" sz="2000" b="1">
                <a:ea typeface="楷体_GB2312" panose="02010609030101010101" pitchFamily="49" charset="-122"/>
              </a:rPr>
              <a:t>.</a:t>
            </a:r>
            <a:endParaRPr lang="zh-CN" altLang="en-US" sz="2000" b="1" dirty="0">
              <a:ea typeface="楷体_GB2312" panose="02010609030101010101" pitchFamily="49" charset="-122"/>
            </a:endParaRPr>
          </a:p>
          <a:p>
            <a:pPr algn="just">
              <a:lnSpc>
                <a:spcPct val="120000"/>
              </a:lnSpc>
              <a:spcAft>
                <a:spcPts val="1000"/>
              </a:spcAft>
            </a:pPr>
            <a:r>
              <a:rPr lang="zh-CN" altLang="en-US" sz="2000" b="1" dirty="0">
                <a:ea typeface="楷体_GB2312" panose="02010609030101010101" pitchFamily="49" charset="-122"/>
              </a:rPr>
              <a:t>　　总结：数据应用不仅能够为我们的生活提供便利，更对国家发展发挥着重要作用。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箭头连接符 13"/>
          <p:cNvCxnSpPr/>
          <p:nvPr/>
        </p:nvCxnSpPr>
        <p:spPr>
          <a:xfrm>
            <a:off x="0" y="1047501"/>
            <a:ext cx="9144000" cy="0"/>
          </a:xfrm>
          <a:prstGeom prst="straightConnector1">
            <a:avLst/>
          </a:prstGeom>
          <a:ln>
            <a:solidFill>
              <a:srgbClr val="62C5D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343785" y="283812"/>
            <a:ext cx="594780" cy="594780"/>
          </a:xfrm>
          <a:prstGeom prst="ellipse">
            <a:avLst/>
          </a:prstGeom>
          <a:solidFill>
            <a:srgbClr val="62C5DC"/>
          </a:solidFill>
          <a:ln w="25400" cap="flat" cmpd="sng" algn="ctr">
            <a:noFill/>
            <a:prstDash val="solid"/>
          </a:ln>
          <a:effectLst/>
        </p:spPr>
        <p:txBody>
          <a:bodyPr rtlCol="0" anchor="ctr"/>
          <a:lstStyle/>
          <a:p>
            <a:pPr marL="0" marR="0" lvl="0" indent="0" algn="ctr" defTabSz="123444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 name="文本框 3"/>
          <p:cNvSpPr txBox="1"/>
          <p:nvPr/>
        </p:nvSpPr>
        <p:spPr>
          <a:xfrm>
            <a:off x="285749" y="184280"/>
            <a:ext cx="6729905" cy="706755"/>
          </a:xfrm>
          <a:prstGeom prst="rect">
            <a:avLst/>
          </a:prstGeom>
          <a:noFill/>
        </p:spPr>
        <p:txBody>
          <a:bodyPr wrap="square" rtlCol="0">
            <a:spAutoFit/>
          </a:bodyPr>
          <a:lstStyle/>
          <a:p>
            <a:r>
              <a:rPr lang="en-US" altLang="zh-CN" sz="4000" b="1" kern="0" dirty="0">
                <a:solidFill>
                  <a:srgbClr val="466E8C"/>
                </a:solidFill>
                <a:latin typeface="楷体_GB2312" panose="02010609030101010101" pitchFamily="49" charset="-122"/>
                <a:ea typeface="楷体_GB2312" panose="02010609030101010101" pitchFamily="49" charset="-122"/>
                <a:cs typeface="+mj-cs"/>
              </a:rPr>
              <a:t>3.4 </a:t>
            </a:r>
            <a:r>
              <a:rPr lang="zh-CN" altLang="en-US" sz="4000" b="1" kern="0" dirty="0">
                <a:solidFill>
                  <a:srgbClr val="466E8C"/>
                </a:solidFill>
                <a:latin typeface="楷体_GB2312" panose="02010609030101010101" pitchFamily="49" charset="-122"/>
                <a:ea typeface="楷体_GB2312" panose="02010609030101010101" pitchFamily="49" charset="-122"/>
                <a:cs typeface="+mj-cs"/>
              </a:rPr>
              <a:t>数据分析报告与应用</a:t>
            </a:r>
          </a:p>
        </p:txBody>
      </p:sp>
      <p:sp>
        <p:nvSpPr>
          <p:cNvPr id="40" name="任意多边形 16"/>
          <p:cNvSpPr/>
          <p:nvPr/>
        </p:nvSpPr>
        <p:spPr>
          <a:xfrm rot="10800000" flipH="1">
            <a:off x="232996" y="2217523"/>
            <a:ext cx="8678007" cy="379943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1F4E79">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995423" y="2673321"/>
            <a:ext cx="7153154" cy="2563495"/>
          </a:xfrm>
          <a:prstGeom prst="rect">
            <a:avLst/>
          </a:prstGeom>
        </p:spPr>
        <p:txBody>
          <a:bodyPr wrap="square">
            <a:spAutoFit/>
          </a:bodyPr>
          <a:lstStyle/>
          <a:p>
            <a:pPr algn="just">
              <a:lnSpc>
                <a:spcPct val="120000"/>
              </a:lnSpc>
              <a:spcAft>
                <a:spcPts val="1000"/>
              </a:spcAft>
            </a:pPr>
            <a:r>
              <a:rPr lang="zh-CN" altLang="en-US" sz="2000" b="1" dirty="0">
                <a:ea typeface="楷体_GB2312" panose="02010609030101010101" pitchFamily="49" charset="-122"/>
              </a:rPr>
              <a:t>　　我们可以使用恰当的数字化工具辅助完成数据分析报告，如</a:t>
            </a:r>
            <a:r>
              <a:rPr lang="zh-CN" altLang="en-US" sz="2000" b="1" kern="0" dirty="0">
                <a:latin typeface="楷体_GB2312" panose="02010609030101010101" pitchFamily="49" charset="-122"/>
                <a:ea typeface="楷体_GB2312" panose="02010609030101010101" pitchFamily="49" charset="-122"/>
                <a:cs typeface="+mj-cs"/>
              </a:rPr>
              <a:t>图表、流程图和</a:t>
            </a:r>
            <a:r>
              <a:rPr lang="zh-CN" altLang="en-US" sz="2000" b="1" dirty="0">
                <a:ea typeface="楷体_GB2312" panose="02010609030101010101" pitchFamily="49" charset="-122"/>
              </a:rPr>
              <a:t>思维导图等）。</a:t>
            </a:r>
          </a:p>
          <a:p>
            <a:pPr algn="just">
              <a:lnSpc>
                <a:spcPct val="120000"/>
              </a:lnSpc>
              <a:spcAft>
                <a:spcPts val="1000"/>
              </a:spcAft>
            </a:pPr>
            <a:r>
              <a:rPr lang="zh-CN" altLang="en-US" sz="2000" b="1" dirty="0">
                <a:ea typeface="楷体_GB2312" panose="02010609030101010101" pitchFamily="49" charset="-122"/>
              </a:rPr>
              <a:t>　　</a:t>
            </a:r>
            <a:r>
              <a:rPr lang="en-US" altLang="zh-CN" sz="2000" b="1" kern="0" dirty="0">
                <a:latin typeface="楷体_GB2312" panose="02010609030101010101" pitchFamily="49" charset="-122"/>
                <a:ea typeface="楷体_GB2312" panose="02010609030101010101" pitchFamily="49" charset="-122"/>
                <a:cs typeface="+mj-cs"/>
              </a:rPr>
              <a:t>1.</a:t>
            </a:r>
            <a:r>
              <a:rPr lang="zh-CN" altLang="en-US" sz="2000" b="1" dirty="0">
                <a:ea typeface="楷体_GB2312" panose="02010609030101010101" pitchFamily="49" charset="-122"/>
              </a:rPr>
              <a:t>小组成员梳理上一节的数据分析结果，根据项目研究主题，撰写本组的数据分析报告。</a:t>
            </a:r>
          </a:p>
          <a:p>
            <a:pPr algn="just">
              <a:lnSpc>
                <a:spcPct val="120000"/>
              </a:lnSpc>
              <a:spcAft>
                <a:spcPts val="1000"/>
              </a:spcAft>
            </a:pPr>
            <a:r>
              <a:rPr lang="zh-CN" altLang="en-US" sz="2000" b="1" dirty="0">
                <a:ea typeface="楷体_GB2312" panose="02010609030101010101" pitchFamily="49" charset="-122"/>
              </a:rPr>
              <a:t>　　</a:t>
            </a:r>
            <a:r>
              <a:rPr lang="en-US" altLang="zh-CN" sz="2000" b="1" kern="0" dirty="0">
                <a:latin typeface="楷体_GB2312" panose="02010609030101010101" pitchFamily="49" charset="-122"/>
                <a:ea typeface="楷体_GB2312" panose="02010609030101010101" pitchFamily="49" charset="-122"/>
                <a:cs typeface="+mj-cs"/>
              </a:rPr>
              <a:t>2.</a:t>
            </a:r>
            <a:r>
              <a:rPr lang="zh-CN" altLang="en-US" sz="2000" b="1" kern="0" dirty="0">
                <a:latin typeface="楷体_GB2312" panose="02010609030101010101" pitchFamily="49" charset="-122"/>
                <a:ea typeface="楷体_GB2312" panose="02010609030101010101" pitchFamily="49" charset="-122"/>
                <a:cs typeface="+mj-cs"/>
              </a:rPr>
              <a:t>各</a:t>
            </a:r>
            <a:r>
              <a:rPr lang="zh-CN" altLang="en-US" sz="2000" b="1" dirty="0">
                <a:ea typeface="楷体_GB2312" panose="02010609030101010101" pitchFamily="49" charset="-122"/>
              </a:rPr>
              <a:t>组将数据分析报告制作成演示文稿或其他形式的作品在全班进行展示交流。</a:t>
            </a:r>
          </a:p>
        </p:txBody>
      </p:sp>
      <p:sp>
        <p:nvSpPr>
          <p:cNvPr id="7" name="文本框 4"/>
          <p:cNvSpPr txBox="1"/>
          <p:nvPr/>
        </p:nvSpPr>
        <p:spPr>
          <a:xfrm>
            <a:off x="888815" y="1047501"/>
            <a:ext cx="7602866" cy="715581"/>
          </a:xfrm>
          <a:prstGeom prst="rect">
            <a:avLst/>
          </a:prstGeom>
          <a:noFill/>
        </p:spPr>
        <p:txBody>
          <a:bodyPr wrap="square" rtlCol="0">
            <a:spAutoFit/>
          </a:bodyPr>
          <a:lstStyle>
            <a:defPPr>
              <a:defRPr lang="zh-CN"/>
            </a:defPPr>
            <a:lvl1pPr>
              <a:defRPr sz="4000" b="1" kern="0">
                <a:solidFill>
                  <a:srgbClr val="8D3D4B"/>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j-cs"/>
              </a:defRPr>
            </a:lvl1pPr>
          </a:lstStyle>
          <a:p>
            <a:pPr>
              <a:lnSpc>
                <a:spcPct val="150000"/>
              </a:lnSpc>
            </a:pPr>
            <a:r>
              <a:rPr lang="zh-CN" altLang="en-US" sz="3200" dirty="0">
                <a:solidFill>
                  <a:srgbClr val="466E8C"/>
                </a:solidFill>
                <a:effectLst/>
              </a:rPr>
              <a:t>项目活动：</a:t>
            </a:r>
          </a:p>
        </p:txBody>
      </p:sp>
      <p:sp>
        <p:nvSpPr>
          <p:cNvPr id="8" name="等腰三角形 7"/>
          <p:cNvSpPr/>
          <p:nvPr/>
        </p:nvSpPr>
        <p:spPr>
          <a:xfrm rot="5400000">
            <a:off x="508266" y="1404476"/>
            <a:ext cx="193467" cy="166782"/>
          </a:xfrm>
          <a:prstGeom prst="triangle">
            <a:avLst/>
          </a:prstGeom>
          <a:solidFill>
            <a:srgbClr val="7BA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33A"/>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3ad4e25c-9d03-467f-9d80-52e4b3dbebcb}"/>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TotalTime>
  <Words>91</Words>
  <Application>Microsoft Office PowerPoint</Application>
  <PresentationFormat>全屏显示(4:3)</PresentationFormat>
  <Paragraphs>31</Paragraphs>
  <Slides>10</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Arial</vt:lpstr>
      <vt:lpstr>宋体</vt:lpstr>
      <vt:lpstr>微软雅黑</vt:lpstr>
      <vt:lpstr>Calibri</vt:lpstr>
      <vt:lpstr>楷体_GB2312</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hammer Hsu</dc:creator>
  <cp:lastModifiedBy>whaty</cp:lastModifiedBy>
  <cp:revision>113</cp:revision>
  <dcterms:created xsi:type="dcterms:W3CDTF">2019-04-15T01:46:00Z</dcterms:created>
  <dcterms:modified xsi:type="dcterms:W3CDTF">2019-08-22T06:45:39Z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